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4630400" cy="8229600"/>
  <p:notesSz cx="8229600" cy="14630400"/>
  <p:embeddedFontLst>
    <p:embeddedFont>
      <p:font typeface="Roboto Slab" charset="0"/>
      <p:regular r:id="rId14"/>
    </p:embeddedFont>
    <p:embeddedFont>
      <p:font typeface="Calibri" pitchFamily="34" charset="0"/>
      <p:regular r:id="rId15"/>
      <p:bold r:id="rId16"/>
      <p:italic r:id="rId17"/>
      <p:boldItalic r:id="rId18"/>
    </p:embeddedFont>
    <p:embeddedFont>
      <p:font typeface="Roboto" charset="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 horzBarState="maximized">
    <p:restoredLeft sz="15611"/>
    <p:restoredTop sz="94610"/>
  </p:normalViewPr>
  <p:slideViewPr>
    <p:cSldViewPr snapToGrid="0" snapToObjects="1">
      <p:cViewPr varScale="1">
        <p:scale>
          <a:sx n="78" d="100"/>
          <a:sy n="78" d="100"/>
        </p:scale>
        <p:origin x="-216" y="-72"/>
      </p:cViewPr>
      <p:guideLst>
        <p:guide orient="horz" pos="2592"/>
        <p:guide pos="460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hyperlink" Target="https://matplotlib.org/stable/index.html" TargetMode="External"/><Relationship Id="rId3" Type="http://schemas.openxmlformats.org/officeDocument/2006/relationships/hyperlink" Target="https://www.themoviedb.org/" TargetMode="External"/><Relationship Id="rId7" Type="http://schemas.openxmlformats.org/officeDocument/2006/relationships/hyperlink" Target="https://www.nltk.org/" TargetMode="External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9.png"/><Relationship Id="rId11" Type="http://schemas.openxmlformats.org/officeDocument/2006/relationships/hyperlink" Target="https://pandas.pydata.org/docs/" TargetMode="External"/><Relationship Id="rId5" Type="http://schemas.openxmlformats.org/officeDocument/2006/relationships/hyperlink" Target="https://scikit-learn.org/stable/" TargetMode="External"/><Relationship Id="rId10" Type="http://schemas.openxmlformats.org/officeDocument/2006/relationships/image" Target="../media/image11.png"/><Relationship Id="rId4" Type="http://schemas.openxmlformats.org/officeDocument/2006/relationships/image" Target="../media/image8.png"/><Relationship Id="rId9" Type="http://schemas.openxmlformats.org/officeDocument/2006/relationships/hyperlink" Target="https://numpy.org/" TargetMode="External"/><Relationship Id="rId1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406021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Movie Recommendation System</a:t>
            </a:r>
            <a:endParaRPr lang="en-US" sz="4450" dirty="0"/>
          </a:p>
        </p:txBody>
      </p:sp>
      <p:sp>
        <p:nvSpPr>
          <p:cNvPr id="4" name="Rectangle 3"/>
          <p:cNvSpPr/>
          <p:nvPr/>
        </p:nvSpPr>
        <p:spPr>
          <a:xfrm>
            <a:off x="12704323" y="7655668"/>
            <a:ext cx="1926077" cy="4572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70892" y="370046"/>
            <a:ext cx="3364111" cy="4205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300"/>
              </a:lnSpc>
              <a:buNone/>
            </a:pPr>
            <a:r>
              <a:rPr lang="en-US" sz="26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Reference</a:t>
            </a:r>
            <a:endParaRPr lang="en-US" sz="2600" dirty="0"/>
          </a:p>
        </p:txBody>
      </p:sp>
      <p:pic>
        <p:nvPicPr>
          <p:cNvPr id="3" name="Image 0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892" y="1059656"/>
            <a:ext cx="13688616" cy="898565"/>
          </a:xfrm>
          <a:prstGeom prst="rect">
            <a:avLst/>
          </a:prstGeom>
        </p:spPr>
      </p:pic>
      <p:pic>
        <p:nvPicPr>
          <p:cNvPr id="4" name="Image 1" descr="preencoded.png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0892" y="2109549"/>
            <a:ext cx="13688616" cy="898565"/>
          </a:xfrm>
          <a:prstGeom prst="rect">
            <a:avLst/>
          </a:prstGeom>
        </p:spPr>
      </p:pic>
      <p:pic>
        <p:nvPicPr>
          <p:cNvPr id="5" name="Image 2" descr="preencoded.png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0892" y="3159443"/>
            <a:ext cx="13688616" cy="1104424"/>
          </a:xfrm>
          <a:prstGeom prst="rect">
            <a:avLst/>
          </a:prstGeom>
        </p:spPr>
      </p:pic>
      <p:pic>
        <p:nvPicPr>
          <p:cNvPr id="6" name="Image 3" descr="preencoded.png">
            <a:hlinkClick r:id="rId9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0892" y="4415195"/>
            <a:ext cx="13688616" cy="1345644"/>
          </a:xfrm>
          <a:prstGeom prst="rect">
            <a:avLst/>
          </a:prstGeom>
        </p:spPr>
      </p:pic>
      <p:pic>
        <p:nvPicPr>
          <p:cNvPr id="7" name="Image 4" descr="preencoded.png">
            <a:hlinkClick r:id="rId11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70892" y="5912168"/>
            <a:ext cx="13688616" cy="898565"/>
          </a:xfrm>
          <a:prstGeom prst="rect">
            <a:avLst/>
          </a:prstGeom>
        </p:spPr>
      </p:pic>
      <p:pic>
        <p:nvPicPr>
          <p:cNvPr id="8" name="Image 5" descr="preencoded.png">
            <a:hlinkClick r:id="rId13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70892" y="6962061"/>
            <a:ext cx="13688616" cy="898565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2704323" y="7860626"/>
            <a:ext cx="1926077" cy="252242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73689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Thank You!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785830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This presentation explored the design and implementation of a movie recommendation system.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766786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system utilizes various techniques to provide personalized recommendations based on user preferences.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18277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Introduction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486864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F4652"/>
          </a:solidFill>
          <a:ln/>
        </p:spPr>
      </p:sp>
      <p:sp>
        <p:nvSpPr>
          <p:cNvPr id="5" name="Text 2"/>
          <p:cNvSpPr/>
          <p:nvPr/>
        </p:nvSpPr>
        <p:spPr>
          <a:xfrm>
            <a:off x="6465213" y="3571875"/>
            <a:ext cx="140256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7017306" y="34868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Objective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017306" y="3977283"/>
            <a:ext cx="29277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Build a movie recommendation system.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017306" y="4839176"/>
            <a:ext cx="292774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Personalized Recommendations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017306" y="5683925"/>
            <a:ext cx="292774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Improve user experience.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10171867" y="3486864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F4652"/>
          </a:solidFill>
          <a:ln/>
        </p:spPr>
      </p:sp>
      <p:sp>
        <p:nvSpPr>
          <p:cNvPr id="11" name="Text 8"/>
          <p:cNvSpPr/>
          <p:nvPr/>
        </p:nvSpPr>
        <p:spPr>
          <a:xfrm>
            <a:off x="10333077" y="3571875"/>
            <a:ext cx="187881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2</a:t>
            </a:r>
            <a:endParaRPr lang="en-US" sz="2650" dirty="0"/>
          </a:p>
        </p:txBody>
      </p:sp>
      <p:sp>
        <p:nvSpPr>
          <p:cNvPr id="12" name="Text 9"/>
          <p:cNvSpPr/>
          <p:nvPr/>
        </p:nvSpPr>
        <p:spPr>
          <a:xfrm>
            <a:off x="10908983" y="34868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Vital Feature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10908983" y="3977283"/>
            <a:ext cx="29277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Key for streaming platforms like Netflix.</a:t>
            </a:r>
            <a:endParaRPr lang="en-US" sz="1750" dirty="0"/>
          </a:p>
        </p:txBody>
      </p:sp>
      <p:sp>
        <p:nvSpPr>
          <p:cNvPr id="14" name="Rectangle 13"/>
          <p:cNvSpPr/>
          <p:nvPr/>
        </p:nvSpPr>
        <p:spPr>
          <a:xfrm>
            <a:off x="12704323" y="7655668"/>
            <a:ext cx="1926077" cy="4572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90286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Dataset Overview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41786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Data Source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75976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movie details: title, overview, genres, keywords, cast, crew.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41786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Data Size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99521" y="475976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5000 movies, key features: genres, keywords, cast, crew.</a:t>
            </a:r>
            <a:endParaRPr lang="en-US" sz="1750" dirty="0"/>
          </a:p>
        </p:txBody>
      </p:sp>
      <p:sp>
        <p:nvSpPr>
          <p:cNvPr id="7" name="Rectangle 6"/>
          <p:cNvSpPr/>
          <p:nvPr/>
        </p:nvSpPr>
        <p:spPr>
          <a:xfrm>
            <a:off x="12704323" y="7655668"/>
            <a:ext cx="1926077" cy="4572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73881" y="450890"/>
            <a:ext cx="4099203" cy="5123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000"/>
              </a:lnSpc>
              <a:buNone/>
            </a:pPr>
            <a:r>
              <a:rPr lang="en-US" sz="32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Workflow</a:t>
            </a:r>
            <a:endParaRPr lang="en-US" sz="3200" dirty="0"/>
          </a:p>
        </p:txBody>
      </p:sp>
      <p:sp>
        <p:nvSpPr>
          <p:cNvPr id="3" name="Shape 1"/>
          <p:cNvSpPr/>
          <p:nvPr/>
        </p:nvSpPr>
        <p:spPr>
          <a:xfrm>
            <a:off x="808315" y="1291114"/>
            <a:ext cx="22860" cy="6487597"/>
          </a:xfrm>
          <a:prstGeom prst="roundRect">
            <a:avLst>
              <a:gd name="adj" fmla="val 107593"/>
            </a:avLst>
          </a:prstGeom>
          <a:solidFill>
            <a:srgbClr val="585F6B"/>
          </a:solidFill>
          <a:ln/>
        </p:spPr>
      </p:sp>
      <p:sp>
        <p:nvSpPr>
          <p:cNvPr id="4" name="Shape 2"/>
          <p:cNvSpPr/>
          <p:nvPr/>
        </p:nvSpPr>
        <p:spPr>
          <a:xfrm>
            <a:off x="981313" y="1648539"/>
            <a:ext cx="573881" cy="22860"/>
          </a:xfrm>
          <a:prstGeom prst="roundRect">
            <a:avLst>
              <a:gd name="adj" fmla="val 107593"/>
            </a:avLst>
          </a:prstGeom>
          <a:solidFill>
            <a:srgbClr val="585F6B"/>
          </a:solidFill>
          <a:ln/>
        </p:spPr>
      </p:sp>
      <p:sp>
        <p:nvSpPr>
          <p:cNvPr id="5" name="Shape 3"/>
          <p:cNvSpPr/>
          <p:nvPr/>
        </p:nvSpPr>
        <p:spPr>
          <a:xfrm>
            <a:off x="635318" y="1475542"/>
            <a:ext cx="368856" cy="368856"/>
          </a:xfrm>
          <a:prstGeom prst="roundRect">
            <a:avLst>
              <a:gd name="adj" fmla="val 6668"/>
            </a:avLst>
          </a:prstGeom>
          <a:solidFill>
            <a:srgbClr val="3F4652"/>
          </a:solidFill>
          <a:ln/>
        </p:spPr>
      </p:sp>
      <p:sp>
        <p:nvSpPr>
          <p:cNvPr id="6" name="Text 4"/>
          <p:cNvSpPr/>
          <p:nvPr/>
        </p:nvSpPr>
        <p:spPr>
          <a:xfrm>
            <a:off x="769025" y="1536978"/>
            <a:ext cx="101441" cy="2459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19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1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1721525" y="1455063"/>
            <a:ext cx="2049542" cy="2561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Data Loading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1721525" y="1809512"/>
            <a:ext cx="12334994" cy="2622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Reading movie data from a CSV file.</a:t>
            </a:r>
            <a:endParaRPr lang="en-US" sz="1250" dirty="0"/>
          </a:p>
        </p:txBody>
      </p:sp>
      <p:sp>
        <p:nvSpPr>
          <p:cNvPr id="9" name="Shape 7"/>
          <p:cNvSpPr/>
          <p:nvPr/>
        </p:nvSpPr>
        <p:spPr>
          <a:xfrm>
            <a:off x="981313" y="2757130"/>
            <a:ext cx="573881" cy="22860"/>
          </a:xfrm>
          <a:prstGeom prst="roundRect">
            <a:avLst>
              <a:gd name="adj" fmla="val 107593"/>
            </a:avLst>
          </a:prstGeom>
          <a:solidFill>
            <a:srgbClr val="585F6B"/>
          </a:solidFill>
          <a:ln/>
        </p:spPr>
      </p:sp>
      <p:sp>
        <p:nvSpPr>
          <p:cNvPr id="10" name="Shape 8"/>
          <p:cNvSpPr/>
          <p:nvPr/>
        </p:nvSpPr>
        <p:spPr>
          <a:xfrm>
            <a:off x="635318" y="2584133"/>
            <a:ext cx="368856" cy="368856"/>
          </a:xfrm>
          <a:prstGeom prst="roundRect">
            <a:avLst>
              <a:gd name="adj" fmla="val 6668"/>
            </a:avLst>
          </a:prstGeom>
          <a:solidFill>
            <a:srgbClr val="3F4652"/>
          </a:solidFill>
          <a:ln/>
        </p:spPr>
      </p:sp>
      <p:sp>
        <p:nvSpPr>
          <p:cNvPr id="11" name="Text 9"/>
          <p:cNvSpPr/>
          <p:nvPr/>
        </p:nvSpPr>
        <p:spPr>
          <a:xfrm>
            <a:off x="751761" y="2645569"/>
            <a:ext cx="135850" cy="2459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19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2</a:t>
            </a:r>
            <a:endParaRPr lang="en-US" sz="1900" dirty="0"/>
          </a:p>
        </p:txBody>
      </p:sp>
      <p:sp>
        <p:nvSpPr>
          <p:cNvPr id="12" name="Text 10"/>
          <p:cNvSpPr/>
          <p:nvPr/>
        </p:nvSpPr>
        <p:spPr>
          <a:xfrm>
            <a:off x="1721525" y="2563654"/>
            <a:ext cx="2049542" cy="2561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Data Preprocessing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1721525" y="2918103"/>
            <a:ext cx="12334994" cy="2622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Cleaning and transforming text (stemming, stopword removal).</a:t>
            </a:r>
            <a:endParaRPr lang="en-US" sz="1250" dirty="0"/>
          </a:p>
        </p:txBody>
      </p:sp>
      <p:sp>
        <p:nvSpPr>
          <p:cNvPr id="14" name="Shape 12"/>
          <p:cNvSpPr/>
          <p:nvPr/>
        </p:nvSpPr>
        <p:spPr>
          <a:xfrm>
            <a:off x="981313" y="3865721"/>
            <a:ext cx="573881" cy="22860"/>
          </a:xfrm>
          <a:prstGeom prst="roundRect">
            <a:avLst>
              <a:gd name="adj" fmla="val 107593"/>
            </a:avLst>
          </a:prstGeom>
          <a:solidFill>
            <a:srgbClr val="585F6B"/>
          </a:solidFill>
          <a:ln/>
        </p:spPr>
      </p:sp>
      <p:sp>
        <p:nvSpPr>
          <p:cNvPr id="15" name="Shape 13"/>
          <p:cNvSpPr/>
          <p:nvPr/>
        </p:nvSpPr>
        <p:spPr>
          <a:xfrm>
            <a:off x="635318" y="3692723"/>
            <a:ext cx="368856" cy="368856"/>
          </a:xfrm>
          <a:prstGeom prst="roundRect">
            <a:avLst>
              <a:gd name="adj" fmla="val 6668"/>
            </a:avLst>
          </a:prstGeom>
          <a:solidFill>
            <a:srgbClr val="3F4652"/>
          </a:solidFill>
          <a:ln/>
        </p:spPr>
      </p:sp>
      <p:sp>
        <p:nvSpPr>
          <p:cNvPr id="16" name="Text 14"/>
          <p:cNvSpPr/>
          <p:nvPr/>
        </p:nvSpPr>
        <p:spPr>
          <a:xfrm>
            <a:off x="753308" y="3754160"/>
            <a:ext cx="132874" cy="2459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19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3</a:t>
            </a:r>
            <a:endParaRPr lang="en-US" sz="1900" dirty="0"/>
          </a:p>
        </p:txBody>
      </p:sp>
      <p:sp>
        <p:nvSpPr>
          <p:cNvPr id="17" name="Text 15"/>
          <p:cNvSpPr/>
          <p:nvPr/>
        </p:nvSpPr>
        <p:spPr>
          <a:xfrm>
            <a:off x="1721525" y="3672245"/>
            <a:ext cx="2049542" cy="2561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Feature Engineering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1721525" y="4026694"/>
            <a:ext cx="12334994" cy="2622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Creating tags from overview, genres, keywords, etc.</a:t>
            </a:r>
            <a:endParaRPr lang="en-US" sz="1250" dirty="0"/>
          </a:p>
        </p:txBody>
      </p:sp>
      <p:sp>
        <p:nvSpPr>
          <p:cNvPr id="19" name="Shape 17"/>
          <p:cNvSpPr/>
          <p:nvPr/>
        </p:nvSpPr>
        <p:spPr>
          <a:xfrm>
            <a:off x="981313" y="4974312"/>
            <a:ext cx="573881" cy="22860"/>
          </a:xfrm>
          <a:prstGeom prst="roundRect">
            <a:avLst>
              <a:gd name="adj" fmla="val 107593"/>
            </a:avLst>
          </a:prstGeom>
          <a:solidFill>
            <a:srgbClr val="585F6B"/>
          </a:solidFill>
          <a:ln/>
        </p:spPr>
      </p:sp>
      <p:sp>
        <p:nvSpPr>
          <p:cNvPr id="20" name="Shape 18"/>
          <p:cNvSpPr/>
          <p:nvPr/>
        </p:nvSpPr>
        <p:spPr>
          <a:xfrm>
            <a:off x="635318" y="4801314"/>
            <a:ext cx="368856" cy="368856"/>
          </a:xfrm>
          <a:prstGeom prst="roundRect">
            <a:avLst>
              <a:gd name="adj" fmla="val 6668"/>
            </a:avLst>
          </a:prstGeom>
          <a:solidFill>
            <a:srgbClr val="3F4652"/>
          </a:solidFill>
          <a:ln/>
        </p:spPr>
      </p:sp>
      <p:sp>
        <p:nvSpPr>
          <p:cNvPr id="21" name="Text 19"/>
          <p:cNvSpPr/>
          <p:nvPr/>
        </p:nvSpPr>
        <p:spPr>
          <a:xfrm>
            <a:off x="748427" y="4862751"/>
            <a:ext cx="142518" cy="2459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19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4</a:t>
            </a:r>
            <a:endParaRPr lang="en-US" sz="1900" dirty="0"/>
          </a:p>
        </p:txBody>
      </p:sp>
      <p:sp>
        <p:nvSpPr>
          <p:cNvPr id="22" name="Text 20"/>
          <p:cNvSpPr/>
          <p:nvPr/>
        </p:nvSpPr>
        <p:spPr>
          <a:xfrm>
            <a:off x="1721525" y="4780836"/>
            <a:ext cx="2049542" cy="2561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Vectorization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1721525" y="5135285"/>
            <a:ext cx="12334994" cy="2622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Converting tags to numeric form (Bag-of-Words).</a:t>
            </a:r>
            <a:endParaRPr lang="en-US" sz="1250" dirty="0"/>
          </a:p>
        </p:txBody>
      </p:sp>
      <p:sp>
        <p:nvSpPr>
          <p:cNvPr id="24" name="Shape 22"/>
          <p:cNvSpPr/>
          <p:nvPr/>
        </p:nvSpPr>
        <p:spPr>
          <a:xfrm>
            <a:off x="981313" y="6082903"/>
            <a:ext cx="573881" cy="22860"/>
          </a:xfrm>
          <a:prstGeom prst="roundRect">
            <a:avLst>
              <a:gd name="adj" fmla="val 107593"/>
            </a:avLst>
          </a:prstGeom>
          <a:solidFill>
            <a:srgbClr val="585F6B"/>
          </a:solidFill>
          <a:ln/>
        </p:spPr>
      </p:sp>
      <p:sp>
        <p:nvSpPr>
          <p:cNvPr id="25" name="Shape 23"/>
          <p:cNvSpPr/>
          <p:nvPr/>
        </p:nvSpPr>
        <p:spPr>
          <a:xfrm>
            <a:off x="635318" y="5909905"/>
            <a:ext cx="368856" cy="368856"/>
          </a:xfrm>
          <a:prstGeom prst="roundRect">
            <a:avLst>
              <a:gd name="adj" fmla="val 6668"/>
            </a:avLst>
          </a:prstGeom>
          <a:solidFill>
            <a:srgbClr val="3F4652"/>
          </a:solidFill>
          <a:ln/>
        </p:spPr>
      </p:sp>
      <p:sp>
        <p:nvSpPr>
          <p:cNvPr id="26" name="Text 24"/>
          <p:cNvSpPr/>
          <p:nvPr/>
        </p:nvSpPr>
        <p:spPr>
          <a:xfrm>
            <a:off x="754856" y="5971342"/>
            <a:ext cx="129778" cy="2459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19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5</a:t>
            </a:r>
            <a:endParaRPr lang="en-US" sz="1900" dirty="0"/>
          </a:p>
        </p:txBody>
      </p:sp>
      <p:sp>
        <p:nvSpPr>
          <p:cNvPr id="27" name="Text 25"/>
          <p:cNvSpPr/>
          <p:nvPr/>
        </p:nvSpPr>
        <p:spPr>
          <a:xfrm>
            <a:off x="1721525" y="5889427"/>
            <a:ext cx="2121932" cy="2561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Similarity Calculation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1721525" y="6243876"/>
            <a:ext cx="12334994" cy="2622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Calculating cosine similarity between movies.</a:t>
            </a:r>
            <a:endParaRPr lang="en-US" sz="1250" dirty="0"/>
          </a:p>
        </p:txBody>
      </p:sp>
      <p:sp>
        <p:nvSpPr>
          <p:cNvPr id="29" name="Shape 27"/>
          <p:cNvSpPr/>
          <p:nvPr/>
        </p:nvSpPr>
        <p:spPr>
          <a:xfrm>
            <a:off x="981313" y="7191494"/>
            <a:ext cx="573881" cy="22860"/>
          </a:xfrm>
          <a:prstGeom prst="roundRect">
            <a:avLst>
              <a:gd name="adj" fmla="val 107593"/>
            </a:avLst>
          </a:prstGeom>
          <a:solidFill>
            <a:srgbClr val="585F6B"/>
          </a:solidFill>
          <a:ln/>
        </p:spPr>
      </p:sp>
      <p:sp>
        <p:nvSpPr>
          <p:cNvPr id="30" name="Shape 28"/>
          <p:cNvSpPr/>
          <p:nvPr/>
        </p:nvSpPr>
        <p:spPr>
          <a:xfrm>
            <a:off x="635318" y="7018496"/>
            <a:ext cx="368856" cy="368856"/>
          </a:xfrm>
          <a:prstGeom prst="roundRect">
            <a:avLst>
              <a:gd name="adj" fmla="val 6668"/>
            </a:avLst>
          </a:prstGeom>
          <a:solidFill>
            <a:srgbClr val="3F4652"/>
          </a:solidFill>
          <a:ln/>
        </p:spPr>
      </p:sp>
      <p:sp>
        <p:nvSpPr>
          <p:cNvPr id="31" name="Text 29"/>
          <p:cNvSpPr/>
          <p:nvPr/>
        </p:nvSpPr>
        <p:spPr>
          <a:xfrm>
            <a:off x="751046" y="7079933"/>
            <a:ext cx="137398" cy="2459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19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6</a:t>
            </a:r>
            <a:endParaRPr lang="en-US" sz="1900" dirty="0"/>
          </a:p>
        </p:txBody>
      </p:sp>
      <p:sp>
        <p:nvSpPr>
          <p:cNvPr id="32" name="Text 30"/>
          <p:cNvSpPr/>
          <p:nvPr/>
        </p:nvSpPr>
        <p:spPr>
          <a:xfrm>
            <a:off x="1721525" y="6998018"/>
            <a:ext cx="2049542" cy="2561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Recommendation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1721525" y="7352467"/>
            <a:ext cx="12334994" cy="2622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Suggesting top 5 similar movies based on user input.</a:t>
            </a:r>
            <a:endParaRPr lang="en-US" sz="1250" dirty="0"/>
          </a:p>
        </p:txBody>
      </p:sp>
      <p:sp>
        <p:nvSpPr>
          <p:cNvPr id="34" name="Rectangle 33"/>
          <p:cNvSpPr/>
          <p:nvPr/>
        </p:nvSpPr>
        <p:spPr>
          <a:xfrm>
            <a:off x="12704323" y="7655668"/>
            <a:ext cx="1926077" cy="4572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17302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Feature Engineering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221962"/>
            <a:ext cx="4196358" cy="1669852"/>
          </a:xfrm>
          <a:prstGeom prst="roundRect">
            <a:avLst>
              <a:gd name="adj" fmla="val 2038"/>
            </a:avLst>
          </a:prstGeom>
          <a:solidFill>
            <a:srgbClr val="3F4652"/>
          </a:solidFill>
          <a:ln/>
        </p:spPr>
      </p:sp>
      <p:sp>
        <p:nvSpPr>
          <p:cNvPr id="5" name="Text 2"/>
          <p:cNvSpPr/>
          <p:nvPr/>
        </p:nvSpPr>
        <p:spPr>
          <a:xfrm>
            <a:off x="1020604" y="5448776"/>
            <a:ext cx="283833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Key Transformations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5939195"/>
            <a:ext cx="37427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Convert JSON-like structures into clean lists.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216962" y="5221962"/>
            <a:ext cx="4196358" cy="1669852"/>
          </a:xfrm>
          <a:prstGeom prst="roundRect">
            <a:avLst>
              <a:gd name="adj" fmla="val 2038"/>
            </a:avLst>
          </a:prstGeom>
          <a:solidFill>
            <a:srgbClr val="3F4652"/>
          </a:solidFill>
          <a:ln/>
        </p:spPr>
      </p:sp>
      <p:sp>
        <p:nvSpPr>
          <p:cNvPr id="8" name="Text 5"/>
          <p:cNvSpPr/>
          <p:nvPr/>
        </p:nvSpPr>
        <p:spPr>
          <a:xfrm>
            <a:off x="5443776" y="544877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Unified Tags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443776" y="5939195"/>
            <a:ext cx="37427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Combine all relevant fields into "tags" column.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9640133" y="5221962"/>
            <a:ext cx="4196358" cy="1669852"/>
          </a:xfrm>
          <a:prstGeom prst="roundRect">
            <a:avLst>
              <a:gd name="adj" fmla="val 2038"/>
            </a:avLst>
          </a:prstGeom>
          <a:solidFill>
            <a:srgbClr val="3F4652"/>
          </a:solidFill>
          <a:ln/>
        </p:spPr>
      </p:sp>
      <p:sp>
        <p:nvSpPr>
          <p:cNvPr id="11" name="Text 8"/>
          <p:cNvSpPr/>
          <p:nvPr/>
        </p:nvSpPr>
        <p:spPr>
          <a:xfrm>
            <a:off x="9866948" y="544877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Stemming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866948" y="5939195"/>
            <a:ext cx="37427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Normalize words (e.g., "love" and "loving" → "love").</a:t>
            </a:r>
            <a:endParaRPr lang="en-US" sz="1750" dirty="0"/>
          </a:p>
        </p:txBody>
      </p:sp>
      <p:sp>
        <p:nvSpPr>
          <p:cNvPr id="13" name="Rectangle 12"/>
          <p:cNvSpPr/>
          <p:nvPr/>
        </p:nvSpPr>
        <p:spPr>
          <a:xfrm>
            <a:off x="12704323" y="7655668"/>
            <a:ext cx="1926077" cy="4572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72141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Methodology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Vectorization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57831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Used CountVectorizer to represent tags as numerical vectors.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997166"/>
            <a:ext cx="293608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Similarity Calculation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57831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Cosine Similarity to measure similarity between movies.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997166"/>
            <a:ext cx="318301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Recommendation Logic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57831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Based on similarity score, recommend top 5 movies.</a:t>
            </a:r>
            <a:endParaRPr lang="en-US" sz="1750" dirty="0"/>
          </a:p>
        </p:txBody>
      </p:sp>
      <p:sp>
        <p:nvSpPr>
          <p:cNvPr id="9" name="Rectangle 8"/>
          <p:cNvSpPr/>
          <p:nvPr/>
        </p:nvSpPr>
        <p:spPr>
          <a:xfrm>
            <a:off x="12704323" y="7655668"/>
            <a:ext cx="1926077" cy="4572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63282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Results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2681764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3475553"/>
            <a:ext cx="377154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Example Recommendations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93790" y="396597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Input Movie: Inception.</a:t>
            </a: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793790" y="446496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Matrix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793790" y="4907161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Interstellar</a:t>
            </a:r>
            <a:endParaRPr lang="en-US" sz="1750" dirty="0"/>
          </a:p>
        </p:txBody>
      </p:sp>
      <p:sp>
        <p:nvSpPr>
          <p:cNvPr id="9" name="Text 5"/>
          <p:cNvSpPr/>
          <p:nvPr/>
        </p:nvSpPr>
        <p:spPr>
          <a:xfrm>
            <a:off x="793790" y="534935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Avatar</a:t>
            </a:r>
            <a:endParaRPr lang="en-US" sz="1750" dirty="0"/>
          </a:p>
        </p:txBody>
      </p:sp>
      <p:sp>
        <p:nvSpPr>
          <p:cNvPr id="10" name="Text 6"/>
          <p:cNvSpPr/>
          <p:nvPr/>
        </p:nvSpPr>
        <p:spPr>
          <a:xfrm>
            <a:off x="793790" y="5791557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Dark Knight</a:t>
            </a:r>
            <a:endParaRPr lang="en-US" sz="1750" dirty="0"/>
          </a:p>
        </p:txBody>
      </p:sp>
      <p:sp>
        <p:nvSpPr>
          <p:cNvPr id="11" name="Text 7"/>
          <p:cNvSpPr/>
          <p:nvPr/>
        </p:nvSpPr>
        <p:spPr>
          <a:xfrm>
            <a:off x="793790" y="623375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Shutter Island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40958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Visualizations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571875"/>
            <a:ext cx="3608070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1</a:t>
            </a:r>
            <a:endParaRPr lang="en-US" sz="5850" dirty="0"/>
          </a:p>
        </p:txBody>
      </p:sp>
      <p:sp>
        <p:nvSpPr>
          <p:cNvPr id="5" name="Text 2"/>
          <p:cNvSpPr/>
          <p:nvPr/>
        </p:nvSpPr>
        <p:spPr>
          <a:xfrm>
            <a:off x="6666548" y="460367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Word Cloud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280190" y="5094089"/>
            <a:ext cx="36080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Frequent keywords from the dataset.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10228421" y="3571875"/>
            <a:ext cx="360818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2</a:t>
            </a:r>
            <a:endParaRPr lang="en-US" sz="5850" dirty="0"/>
          </a:p>
        </p:txBody>
      </p:sp>
      <p:sp>
        <p:nvSpPr>
          <p:cNvPr id="8" name="Text 5"/>
          <p:cNvSpPr/>
          <p:nvPr/>
        </p:nvSpPr>
        <p:spPr>
          <a:xfrm>
            <a:off x="10614898" y="460367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Genre Popularity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228421" y="5094089"/>
            <a:ext cx="3608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Bar chart of the number of movies by genre.</a:t>
            </a:r>
            <a:endParaRPr lang="en-US" sz="1750" dirty="0"/>
          </a:p>
        </p:txBody>
      </p:sp>
      <p:sp>
        <p:nvSpPr>
          <p:cNvPr id="10" name="Rectangle 9"/>
          <p:cNvSpPr/>
          <p:nvPr/>
        </p:nvSpPr>
        <p:spPr>
          <a:xfrm>
            <a:off x="12704323" y="7655668"/>
            <a:ext cx="1926077" cy="4572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7837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Challenges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440781"/>
            <a:ext cx="2173724" cy="1306949"/>
          </a:xfrm>
          <a:prstGeom prst="roundRect">
            <a:avLst>
              <a:gd name="adj" fmla="val 2603"/>
            </a:avLst>
          </a:prstGeom>
          <a:solidFill>
            <a:srgbClr val="3F4652"/>
          </a:solidFill>
          <a:ln/>
        </p:spPr>
      </p:sp>
      <p:sp>
        <p:nvSpPr>
          <p:cNvPr id="4" name="Text 2"/>
          <p:cNvSpPr/>
          <p:nvPr/>
        </p:nvSpPr>
        <p:spPr>
          <a:xfrm>
            <a:off x="1020604" y="2867501"/>
            <a:ext cx="116800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1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3194328" y="26675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Data Quality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3194328" y="3158014"/>
            <a:ext cx="486263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Inconsistent or missing values in some features.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3080861" y="3732490"/>
            <a:ext cx="10642402" cy="15240"/>
          </a:xfrm>
          <a:prstGeom prst="roundRect">
            <a:avLst>
              <a:gd name="adj" fmla="val 223256"/>
            </a:avLst>
          </a:prstGeom>
          <a:solidFill>
            <a:srgbClr val="585F6B"/>
          </a:solidFill>
          <a:ln/>
        </p:spPr>
      </p:sp>
      <p:sp>
        <p:nvSpPr>
          <p:cNvPr id="8" name="Shape 6"/>
          <p:cNvSpPr/>
          <p:nvPr/>
        </p:nvSpPr>
        <p:spPr>
          <a:xfrm>
            <a:off x="793790" y="3861078"/>
            <a:ext cx="4347567" cy="1669852"/>
          </a:xfrm>
          <a:prstGeom prst="roundRect">
            <a:avLst>
              <a:gd name="adj" fmla="val 2038"/>
            </a:avLst>
          </a:prstGeom>
          <a:solidFill>
            <a:srgbClr val="3F4652"/>
          </a:solidFill>
          <a:ln/>
        </p:spPr>
      </p:sp>
      <p:sp>
        <p:nvSpPr>
          <p:cNvPr id="9" name="Text 7"/>
          <p:cNvSpPr/>
          <p:nvPr/>
        </p:nvSpPr>
        <p:spPr>
          <a:xfrm>
            <a:off x="1020604" y="4469249"/>
            <a:ext cx="156567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2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368171" y="408789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Scalability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5368171" y="4578310"/>
            <a:ext cx="824162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Approach works well for small datasets but may require optimization for larger datasets.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5254704" y="5515689"/>
            <a:ext cx="8468558" cy="15240"/>
          </a:xfrm>
          <a:prstGeom prst="roundRect">
            <a:avLst>
              <a:gd name="adj" fmla="val 223256"/>
            </a:avLst>
          </a:prstGeom>
          <a:solidFill>
            <a:srgbClr val="585F6B"/>
          </a:solidFill>
          <a:ln/>
        </p:spPr>
      </p:sp>
      <p:sp>
        <p:nvSpPr>
          <p:cNvPr id="13" name="Shape 11"/>
          <p:cNvSpPr/>
          <p:nvPr/>
        </p:nvSpPr>
        <p:spPr>
          <a:xfrm>
            <a:off x="793790" y="5644277"/>
            <a:ext cx="6521410" cy="1306949"/>
          </a:xfrm>
          <a:prstGeom prst="roundRect">
            <a:avLst>
              <a:gd name="adj" fmla="val 2603"/>
            </a:avLst>
          </a:prstGeom>
          <a:solidFill>
            <a:srgbClr val="3F4652"/>
          </a:solidFill>
          <a:ln/>
        </p:spPr>
      </p:sp>
      <p:sp>
        <p:nvSpPr>
          <p:cNvPr id="14" name="Text 12"/>
          <p:cNvSpPr/>
          <p:nvPr/>
        </p:nvSpPr>
        <p:spPr>
          <a:xfrm>
            <a:off x="1020604" y="6070997"/>
            <a:ext cx="153114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3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7542014" y="587109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Cold Start Problem</a:t>
            </a:r>
            <a:endParaRPr lang="en-US" sz="2200" dirty="0"/>
          </a:p>
        </p:txBody>
      </p:sp>
      <p:sp>
        <p:nvSpPr>
          <p:cNvPr id="16" name="Text 14"/>
          <p:cNvSpPr/>
          <p:nvPr/>
        </p:nvSpPr>
        <p:spPr>
          <a:xfrm>
            <a:off x="7542014" y="6361509"/>
            <a:ext cx="52205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Unable to recommend for movies with no metadata.</a:t>
            </a:r>
            <a:endParaRPr lang="en-US" sz="1750" dirty="0"/>
          </a:p>
        </p:txBody>
      </p:sp>
      <p:sp>
        <p:nvSpPr>
          <p:cNvPr id="17" name="Rectangle 16"/>
          <p:cNvSpPr/>
          <p:nvPr/>
        </p:nvSpPr>
        <p:spPr>
          <a:xfrm>
            <a:off x="12704323" y="7655668"/>
            <a:ext cx="1926077" cy="4572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329</Words>
  <Application>Microsoft Office PowerPoint</Application>
  <PresentationFormat>Custom</PresentationFormat>
  <Paragraphs>88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Roboto Slab</vt:lpstr>
      <vt:lpstr>Calibri</vt:lpstr>
      <vt:lpstr>Roboto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</vt:vector>
  </TitlesOfParts>
  <Company>PptxGenJS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Lenovo</cp:lastModifiedBy>
  <cp:revision>2</cp:revision>
  <dcterms:created xsi:type="dcterms:W3CDTF">2024-11-26T03:11:31Z</dcterms:created>
  <dcterms:modified xsi:type="dcterms:W3CDTF">2024-11-26T03:17:57Z</dcterms:modified>
</cp:coreProperties>
</file>